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1" r:id="rId8"/>
    <p:sldId id="262" r:id="rId9"/>
    <p:sldId id="282" r:id="rId10"/>
    <p:sldId id="263" r:id="rId11"/>
    <p:sldId id="264" r:id="rId12"/>
    <p:sldId id="268" r:id="rId13"/>
    <p:sldId id="274" r:id="rId14"/>
    <p:sldId id="280" r:id="rId15"/>
    <p:sldId id="266" r:id="rId16"/>
    <p:sldId id="269" r:id="rId17"/>
    <p:sldId id="283" r:id="rId18"/>
    <p:sldId id="277" r:id="rId19"/>
    <p:sldId id="278" r:id="rId20"/>
    <p:sldId id="276" r:id="rId21"/>
    <p:sldId id="284" r:id="rId22"/>
    <p:sldId id="273" r:id="rId23"/>
    <p:sldId id="271" r:id="rId24"/>
    <p:sldId id="285" r:id="rId25"/>
    <p:sldId id="279" r:id="rId26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230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97403" y="242442"/>
            <a:ext cx="3949192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5578" y="1215009"/>
            <a:ext cx="8068309" cy="2802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46"/>
            <a:ext cx="9143999" cy="685495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381000" y="1143000"/>
            <a:ext cx="8610600" cy="33060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5765" marR="1207770" algn="ctr">
              <a:lnSpc>
                <a:spcPct val="100000"/>
              </a:lnSpc>
              <a:spcBef>
                <a:spcPts val="100"/>
              </a:spcBef>
            </a:pPr>
            <a:r>
              <a:rPr lang="ru-RU" spc="-5" dirty="0" smtClean="0"/>
              <a:t>       </a:t>
            </a:r>
            <a:r>
              <a:rPr lang="ru-RU" sz="2800" spc="-5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sz="2800" spc="-5" dirty="0" err="1" smtClean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28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 err="1">
                <a:latin typeface="Times New Roman" pitchFamily="18" charset="0"/>
                <a:cs typeface="Times New Roman" pitchFamily="18" charset="0"/>
              </a:rPr>
              <a:t>нравственно-патриотическому</a:t>
            </a:r>
            <a:r>
              <a:rPr sz="2800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pc="4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marL="405765" marR="1207770" algn="ctr">
              <a:lnSpc>
                <a:spcPct val="100000"/>
              </a:lnSpc>
              <a:spcBef>
                <a:spcPts val="100"/>
              </a:spcBef>
            </a:pPr>
            <a:r>
              <a:rPr lang="ru-RU" sz="2800" spc="4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sz="2800" dirty="0" err="1" smtClean="0">
                <a:latin typeface="Times New Roman" pitchFamily="18" charset="0"/>
                <a:cs typeface="Times New Roman" pitchFamily="18" charset="0"/>
              </a:rPr>
              <a:t>воспитанию</a:t>
            </a:r>
            <a:r>
              <a:rPr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sz="2800" spc="-15" dirty="0">
              <a:latin typeface="Times New Roman" pitchFamily="18" charset="0"/>
              <a:cs typeface="Times New Roman" pitchFamily="18" charset="0"/>
            </a:endParaRPr>
          </a:p>
          <a:p>
            <a:pPr marR="803275" algn="ctr">
              <a:lnSpc>
                <a:spcPts val="3754"/>
              </a:lnSpc>
            </a:pPr>
            <a:r>
              <a:rPr lang="ru-RU" sz="3350" b="0" spc="-10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sz="3600" spc="-10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sz="3600" spc="-10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Маленькие</a:t>
            </a:r>
            <a:r>
              <a:rPr sz="3600" spc="-7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патриоты</a:t>
            </a:r>
            <a:r>
              <a:rPr sz="3600" spc="-7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1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России»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  <a:p>
            <a:pPr marR="800100" algn="ctr">
              <a:lnSpc>
                <a:spcPct val="100000"/>
              </a:lnSpc>
              <a:spcBef>
                <a:spcPts val="2250"/>
              </a:spcBef>
            </a:pPr>
            <a:r>
              <a:rPr lang="ru-RU" b="0" spc="-1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Первая</a:t>
            </a:r>
            <a:r>
              <a:rPr spc="-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младшая</a:t>
            </a:r>
            <a:r>
              <a:rPr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>
                <a:latin typeface="Times New Roman" pitchFamily="18" charset="0"/>
                <a:cs typeface="Times New Roman" pitchFamily="18" charset="0"/>
              </a:rPr>
              <a:t>группа</a:t>
            </a:r>
          </a:p>
          <a:p>
            <a:pPr marL="4893310" algn="r">
              <a:lnSpc>
                <a:spcPct val="100000"/>
              </a:lnSpc>
              <a:spcBef>
                <a:spcPts val="2180"/>
              </a:spcBef>
            </a:pPr>
            <a:r>
              <a:rPr lang="ru-RU" sz="1800" b="0" spc="-10" dirty="0" smtClean="0"/>
              <a:t> 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Руководитель проекта:                                   </a:t>
            </a:r>
            <a:r>
              <a:rPr lang="ru-RU" sz="1800" spc="-10" dirty="0" smtClean="0"/>
              <a:t>Князева Т.В.</a:t>
            </a:r>
            <a:endParaRPr lang="ru-RU" sz="1800" dirty="0" smtClean="0">
              <a:latin typeface="Times New Roman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05200" y="6324600"/>
            <a:ext cx="1319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Тавда 2024</a:t>
            </a:r>
            <a:endParaRPr lang="ru-RU" b="1" dirty="0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85800" y="117902"/>
            <a:ext cx="81534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казённое дошкольное образовательное учреждение детский сад № 13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общеразвивающего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вида с приоритетным осуществлением деятельности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художественно-эстетическому направлению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9144000" cy="685799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66800" y="152400"/>
            <a:ext cx="7239000" cy="88806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Дидактические игры «Собери Матрешку»,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«Найди Матрешку»</a:t>
            </a:r>
            <a:endParaRPr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074" name="Picture 2" descr="C:\Users\User\Desktop\проект маленькие патриоты\матрешка\дид игра собери матрешку\20240427_100650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4255" r="6383" b="9220"/>
          <a:stretch>
            <a:fillRect/>
          </a:stretch>
        </p:blipFill>
        <p:spPr bwMode="auto">
          <a:xfrm>
            <a:off x="5105400" y="1143000"/>
            <a:ext cx="3733800" cy="28448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3075" name="Picture 3" descr="C:\Users\User\Desktop\проект маленькие патриоты\матрешка\дид игра собери матрешку\20240427_100430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l="6897" t="20690" b="5747"/>
          <a:stretch>
            <a:fillRect/>
          </a:stretch>
        </p:blipFill>
        <p:spPr bwMode="auto">
          <a:xfrm>
            <a:off x="304800" y="1143000"/>
            <a:ext cx="4114800" cy="24384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3076" name="Picture 4" descr="C:\Users\User\Desktop\проект маленькие патриоты\матрешка\лепбук найди матрешку\20240419_103528.jpg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 l="25714" r="28571"/>
          <a:stretch>
            <a:fillRect/>
          </a:stretch>
        </p:blipFill>
        <p:spPr bwMode="auto">
          <a:xfrm>
            <a:off x="838200" y="3733800"/>
            <a:ext cx="1828074" cy="299918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3078" name="Picture 6" descr="C:\Users\User\Desktop\проект маленькие патриоты\матрешка\лепбук найди матрешку\20240419_103305.jpg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 l="8036" t="7143" r="14286" b="10714"/>
          <a:stretch>
            <a:fillRect/>
          </a:stretch>
        </p:blipFill>
        <p:spPr bwMode="auto">
          <a:xfrm rot="5400000">
            <a:off x="2682766" y="4041228"/>
            <a:ext cx="2971800" cy="235694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66800" y="152400"/>
            <a:ext cx="7162800" cy="13978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Дидактические игры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5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мемори</a:t>
            </a:r>
            <a:r>
              <a:rPr lang="ru-RU" sz="28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«Найди одинаковые  Матрешки»,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«Собери и разбери Матрешку»</a:t>
            </a:r>
            <a:endParaRPr lang="ru-RU"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098" name="Picture 2" descr="C:\Users\User\Desktop\проект маленькие патриоты\матрешка\игра мемори матрешка\20240410_080737.jpg"/>
          <p:cNvPicPr>
            <a:picLocks noChangeAspect="1" noChangeArrowheads="1"/>
          </p:cNvPicPr>
          <p:nvPr/>
        </p:nvPicPr>
        <p:blipFill>
          <a:blip r:embed="rId2" cstate="print">
            <a:lum bright="30000" contrast="30000"/>
          </a:blip>
          <a:srcRect l="5357" r="6250"/>
          <a:stretch>
            <a:fillRect/>
          </a:stretch>
        </p:blipFill>
        <p:spPr bwMode="auto">
          <a:xfrm>
            <a:off x="2590800" y="1676400"/>
            <a:ext cx="2514600" cy="21336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4099" name="Picture 3" descr="C:\Users\User\Desktop\проект маленькие патриоты\матрешка\игра мемори матрешка\20240410_080614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9434" t="7547" r="3774" b="4403"/>
          <a:stretch>
            <a:fillRect/>
          </a:stretch>
        </p:blipFill>
        <p:spPr bwMode="auto">
          <a:xfrm>
            <a:off x="5410200" y="1676400"/>
            <a:ext cx="3505200" cy="2667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4101" name="Picture 5" descr="C:\Users\User\Desktop\проект маленькие патриоты\матрешка\дид игра составь матрешку\20240412_075808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 l="8824" r="16176" b="5882"/>
          <a:stretch>
            <a:fillRect/>
          </a:stretch>
        </p:blipFill>
        <p:spPr bwMode="auto">
          <a:xfrm>
            <a:off x="2209800" y="3962400"/>
            <a:ext cx="2971800" cy="279698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4100" name="Picture 4" descr="C:\Users\User\Desktop\проект маленькие патриоты\матрешка\дид игра составь матрешку\20240412_075722.jpg"/>
          <p:cNvPicPr>
            <a:picLocks noChangeAspect="1" noChangeArrowheads="1"/>
          </p:cNvPicPr>
          <p:nvPr/>
        </p:nvPicPr>
        <p:blipFill>
          <a:blip r:embed="rId5" cstate="print">
            <a:lum bright="30000" contrast="30000"/>
          </a:blip>
          <a:srcRect l="21667" r="18333" b="6667"/>
          <a:stretch>
            <a:fillRect/>
          </a:stretch>
        </p:blipFill>
        <p:spPr bwMode="auto">
          <a:xfrm>
            <a:off x="152400" y="1676400"/>
            <a:ext cx="2351314" cy="27432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rcRect l="833" t="-11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95400" y="152400"/>
            <a:ext cx="73152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2069" algn="ctr">
              <a:lnSpc>
                <a:spcPct val="100000"/>
              </a:lnSpc>
              <a:spcBef>
                <a:spcPts val="105"/>
              </a:spcBef>
            </a:pPr>
            <a:r>
              <a:rPr sz="28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П</a:t>
            </a:r>
            <a:r>
              <a:rPr lang="ru-RU" sz="2800" b="1" spc="-5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родуктивная</a:t>
            </a:r>
            <a:r>
              <a:rPr lang="ru-RU" sz="28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деятельность </a:t>
            </a:r>
            <a:endParaRPr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075" name="Picture 3" descr="C:\Users\User\Desktop\проект маленькие патриоты\матрешка\лепка матрешка\20240507_132010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52400" y="838200"/>
            <a:ext cx="4064000" cy="31242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3076" name="Picture 4" descr="C:\Users\User\Desktop\проект маленькие патриоты\матрешка\украшаем  матрешку\20240427_092333.jp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 l="4036"/>
          <a:stretch>
            <a:fillRect/>
          </a:stretch>
        </p:blipFill>
        <p:spPr bwMode="auto">
          <a:xfrm rot="5400000">
            <a:off x="3685776" y="1444227"/>
            <a:ext cx="6020597" cy="470535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3078" name="Picture 6" descr="C:\Users\User\Desktop\проект маленькие патриоты\матрешка\украшаем  матрешку\20240427_094054.jpg"/>
          <p:cNvPicPr>
            <a:picLocks noChangeAspect="1" noChangeArrowheads="1"/>
          </p:cNvPicPr>
          <p:nvPr/>
        </p:nvPicPr>
        <p:blipFill>
          <a:blip r:embed="rId5" cstate="print">
            <a:lum bright="30000" contrast="30000"/>
          </a:blip>
          <a:srcRect t="18182" b="7576"/>
          <a:stretch>
            <a:fillRect/>
          </a:stretch>
        </p:blipFill>
        <p:spPr bwMode="auto">
          <a:xfrm>
            <a:off x="107302" y="4114800"/>
            <a:ext cx="4083698" cy="259079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86400" y="152400"/>
            <a:ext cx="1905000" cy="45212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15" dirty="0" smtClean="0">
                <a:solidFill>
                  <a:srgbClr val="FF0000"/>
                </a:solidFill>
              </a:rPr>
              <a:t>«Салют»</a:t>
            </a:r>
            <a:endParaRPr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8194" name="Picture 2" descr="C:\Users\User\Desktop\проект маленькие патриоты\салют\20240507_095101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 l="1829"/>
          <a:stretch>
            <a:fillRect/>
          </a:stretch>
        </p:blipFill>
        <p:spPr bwMode="auto">
          <a:xfrm>
            <a:off x="304800" y="381000"/>
            <a:ext cx="4060284" cy="31019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8195" name="Picture 3" descr="C:\Users\User\Desktop\проект маленькие патриоты\салют\20240507_094725.jpg"/>
          <p:cNvPicPr>
            <a:picLocks noChangeAspect="1" noChangeArrowheads="1"/>
          </p:cNvPicPr>
          <p:nvPr/>
        </p:nvPicPr>
        <p:blipFill>
          <a:blip r:embed="rId3" cstate="print">
            <a:lum bright="30000" contrast="30000"/>
          </a:blip>
          <a:srcRect/>
          <a:stretch>
            <a:fillRect/>
          </a:stretch>
        </p:blipFill>
        <p:spPr bwMode="auto">
          <a:xfrm>
            <a:off x="304800" y="3657600"/>
            <a:ext cx="4038600" cy="302895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3074" name="Picture 2" descr="C:\Users\User\Downloads\20240513_072220.jp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 r="1887" b="4403"/>
          <a:stretch>
            <a:fillRect/>
          </a:stretch>
        </p:blipFill>
        <p:spPr bwMode="auto">
          <a:xfrm>
            <a:off x="4419600" y="838200"/>
            <a:ext cx="4588042" cy="33528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rcRect l="833" t="-11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343400" y="152400"/>
            <a:ext cx="3124200" cy="44435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3335" rIns="0" bIns="0" rtlCol="0">
            <a:spAutoFit/>
          </a:bodyPr>
          <a:lstStyle/>
          <a:p>
            <a:pPr marR="52069"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Конструирование </a:t>
            </a:r>
            <a:endParaRPr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028" name="Picture 4" descr="C:\Users\User\Downloads\20240513_163320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t="18507" r="6135"/>
          <a:stretch>
            <a:fillRect/>
          </a:stretch>
        </p:blipFill>
        <p:spPr bwMode="auto">
          <a:xfrm rot="5400000">
            <a:off x="2061788" y="3119812"/>
            <a:ext cx="4343401" cy="282817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29" name="Picture 5" descr="C:\Users\User\Downloads\20240513_163302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 rot="5400000">
            <a:off x="-171450" y="3905250"/>
            <a:ext cx="3200400" cy="24003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30" name="Picture 6" descr="C:\Users\User\Downloads\20240513_163058.jpg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257800" y="685800"/>
            <a:ext cx="3657600" cy="27432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26" name="Picture 2" descr="C:\Users\User\Downloads\20240513_100746.jpg"/>
          <p:cNvPicPr>
            <a:picLocks noChangeAspect="1" noChangeArrowheads="1"/>
          </p:cNvPicPr>
          <p:nvPr/>
        </p:nvPicPr>
        <p:blipFill>
          <a:blip r:embed="rId6" cstate="print">
            <a:lum bright="20000" contrast="30000"/>
          </a:blip>
          <a:srcRect l="16279" r="13953"/>
          <a:stretch>
            <a:fillRect/>
          </a:stretch>
        </p:blipFill>
        <p:spPr bwMode="auto">
          <a:xfrm rot="5400000">
            <a:off x="337584" y="195816"/>
            <a:ext cx="2906232" cy="31242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User\Desktop\проект маленькие патриоты\матрешка\чтение и рассматрив\20240427_094931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914400" y="3352800"/>
            <a:ext cx="4343400" cy="325755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7" name="object 2"/>
          <p:cNvSpPr txBox="1"/>
          <p:nvPr/>
        </p:nvSpPr>
        <p:spPr>
          <a:xfrm>
            <a:off x="914400" y="286258"/>
            <a:ext cx="7543800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98425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Рассматривание художественной литературы</a:t>
            </a:r>
            <a:endParaRPr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6146" name="Picture 2" descr="C:\Users\User\Desktop\проект маленькие патриоты\матрешка\чтение и рассматрив\20240427_094834.jpg"/>
          <p:cNvPicPr>
            <a:picLocks noChangeAspect="1" noChangeArrowheads="1"/>
          </p:cNvPicPr>
          <p:nvPr/>
        </p:nvPicPr>
        <p:blipFill>
          <a:blip r:embed="rId3" cstate="print">
            <a:lum bright="30000" contrast="20000"/>
          </a:blip>
          <a:srcRect l="6716" t="11940" r="5970"/>
          <a:stretch>
            <a:fillRect/>
          </a:stretch>
        </p:blipFill>
        <p:spPr bwMode="auto">
          <a:xfrm>
            <a:off x="4648200" y="914400"/>
            <a:ext cx="4191000" cy="317011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6147" name="Picture 3" descr="C:\Users\User\Desktop\проект маленькие патриоты\матрешка\чтение и рассматрив\20240427_094947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33400" y="914400"/>
            <a:ext cx="3124200" cy="234315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фото 2023\6 (2).jpg"/>
          <p:cNvPicPr>
            <a:picLocks noChangeAspect="1" noChangeArrowheads="1"/>
          </p:cNvPicPr>
          <p:nvPr/>
        </p:nvPicPr>
        <p:blipFill>
          <a:blip r:embed="rId2" cstate="print">
            <a:lum bright="30000" contrast="20000"/>
          </a:blip>
          <a:srcRect l="2174" r="36195" b="8696"/>
          <a:stretch>
            <a:fillRect/>
          </a:stretch>
        </p:blipFill>
        <p:spPr bwMode="auto">
          <a:xfrm rot="5400000">
            <a:off x="1108710" y="1329690"/>
            <a:ext cx="2125980" cy="23622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5029200" cy="124264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81610" rIns="0" bIns="0" rtlCol="0">
            <a:spAutoFit/>
          </a:bodyPr>
          <a:lstStyle/>
          <a:p>
            <a:pPr algn="ctr">
              <a:spcBef>
                <a:spcPts val="1430"/>
              </a:spcBef>
            </a:pPr>
            <a:r>
              <a:rPr sz="2800" b="1" spc="-25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Флаг</a:t>
            </a:r>
            <a:r>
              <a:rPr sz="2800" b="1" spc="-5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  <a:endParaRPr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ctr">
              <a:spcBef>
                <a:spcPts val="75"/>
              </a:spcBef>
            </a:pP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Белый</a:t>
            </a:r>
            <a:r>
              <a:rPr sz="2000" b="1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цвет-</a:t>
            </a:r>
            <a:r>
              <a:rPr sz="2000" b="1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берёзка. </a:t>
            </a:r>
            <a:r>
              <a:rPr sz="2000" b="1" spc="-3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Синий –</a:t>
            </a: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неба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35" dirty="0">
                <a:latin typeface="Times New Roman" pitchFamily="18" charset="0"/>
                <a:cs typeface="Times New Roman" pitchFamily="18" charset="0"/>
              </a:rPr>
              <a:t>цвет, </a:t>
            </a:r>
            <a:r>
              <a:rPr sz="2000" b="1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3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pc="-30" dirty="0" smtClean="0">
                <a:latin typeface="Times New Roman" pitchFamily="18" charset="0"/>
                <a:cs typeface="Times New Roman" pitchFamily="18" charset="0"/>
              </a:rPr>
            </a:br>
            <a:r>
              <a:rPr sz="2000" b="1" spc="-5" dirty="0" err="1" smtClean="0">
                <a:latin typeface="Times New Roman" pitchFamily="18" charset="0"/>
                <a:cs typeface="Times New Roman" pitchFamily="18" charset="0"/>
              </a:rPr>
              <a:t>Красная</a:t>
            </a:r>
            <a:r>
              <a:rPr sz="2000" b="1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полоска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Солнечный</a:t>
            </a:r>
            <a:r>
              <a:rPr sz="2000" b="1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рассвет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проект маленькие патриоты\флаг\20240409_110947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l="4196" t="13986" r="4545" b="7692"/>
          <a:stretch>
            <a:fillRect/>
          </a:stretch>
        </p:blipFill>
        <p:spPr bwMode="auto">
          <a:xfrm>
            <a:off x="4038600" y="1371600"/>
            <a:ext cx="4595192" cy="293581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3" name="Picture 2" descr="C:\Users\User\Desktop\фото 2023\20230613_091515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57200" y="3581400"/>
            <a:ext cx="3962400" cy="29718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18"/>
            <a:ext cx="9143999" cy="685037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447800" y="152400"/>
            <a:ext cx="7315200" cy="44435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3335" rIns="0" bIns="0" rtlCol="0">
            <a:spAutoFit/>
          </a:bodyPr>
          <a:lstStyle/>
          <a:p>
            <a:pPr marR="52069"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Наглядная информация для родителей</a:t>
            </a:r>
            <a:endParaRPr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5122" name="Picture 2" descr="C:\Users\User\Desktop\проект маленькие патриоты\стенд\20240507_131937.jpg"/>
          <p:cNvPicPr>
            <a:picLocks noChangeAspect="1" noChangeArrowheads="1"/>
          </p:cNvPicPr>
          <p:nvPr/>
        </p:nvPicPr>
        <p:blipFill>
          <a:blip r:embed="rId3" cstate="print">
            <a:lum bright="30000" contrast="20000"/>
          </a:blip>
          <a:srcRect/>
          <a:stretch>
            <a:fillRect/>
          </a:stretch>
        </p:blipFill>
        <p:spPr bwMode="auto">
          <a:xfrm>
            <a:off x="205259" y="990600"/>
            <a:ext cx="7567141" cy="57912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18"/>
            <a:ext cx="9143999" cy="6850378"/>
          </a:xfrm>
          <a:prstGeom prst="rect">
            <a:avLst/>
          </a:prstGeom>
        </p:spPr>
      </p:pic>
      <p:pic>
        <p:nvPicPr>
          <p:cNvPr id="2050" name="Picture 2" descr="C:\Users\User\Downloads\20240513_131646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 rot="5400000">
            <a:off x="-545647" y="850446"/>
            <a:ext cx="5739493" cy="43434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2051" name="Picture 3" descr="C:\Users\User\Downloads\20240513_131907.jp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 l="54959" t="5860" r="1493" b="16249"/>
          <a:stretch>
            <a:fillRect/>
          </a:stretch>
        </p:blipFill>
        <p:spPr bwMode="auto">
          <a:xfrm>
            <a:off x="4648200" y="1066800"/>
            <a:ext cx="4343400" cy="5715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rcRect l="83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57200" y="381000"/>
            <a:ext cx="8229600" cy="44435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3335" rIns="0" bIns="0" rtlCol="0">
            <a:spAutoFit/>
          </a:bodyPr>
          <a:lstStyle/>
          <a:p>
            <a:pPr marR="52069" algn="ctr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Подарки</a:t>
            </a:r>
            <a:r>
              <a:rPr sz="28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своими</a:t>
            </a:r>
            <a:r>
              <a:rPr sz="28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руками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к</a:t>
            </a:r>
            <a:r>
              <a:rPr sz="28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праздникам</a:t>
            </a:r>
            <a:endParaRPr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6146" name="Picture 2" descr="F:\разное 5\20240222_102546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t="9934" r="4636" b="13245"/>
          <a:stretch>
            <a:fillRect/>
          </a:stretch>
        </p:blipFill>
        <p:spPr bwMode="auto">
          <a:xfrm rot="5400000">
            <a:off x="-746235" y="2270235"/>
            <a:ext cx="4540469" cy="27432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6147" name="Picture 3" descr="F:\разное 5\20240220_110108 (1)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/>
          <a:stretch>
            <a:fillRect/>
          </a:stretch>
        </p:blipFill>
        <p:spPr bwMode="auto">
          <a:xfrm>
            <a:off x="4495800" y="838200"/>
            <a:ext cx="3352800" cy="25146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6148" name="Picture 4" descr="C:\Users\User\Downloads\XDPqeHS7EYc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 l="2532" t="4501" r="2532"/>
          <a:stretch>
            <a:fillRect/>
          </a:stretch>
        </p:blipFill>
        <p:spPr bwMode="auto">
          <a:xfrm>
            <a:off x="3141931" y="3429000"/>
            <a:ext cx="5849669" cy="330993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800" y="228600"/>
            <a:ext cx="8610600" cy="422936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Актуальность</a:t>
            </a:r>
            <a:r>
              <a:rPr sz="28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проекта:</a:t>
            </a:r>
            <a:endParaRPr sz="2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 marR="508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основе нравственно-патриотического воспитания ребенка лежит развитие его нравственных чувств. Одним из ведущих факторов формирования патриотического сознания детей является воспитание любви к самому близкому окружению ребёнка – семье, детскому саду и своему городу. Воспитывать патриотизм необходимо с раннего детства, </a:t>
            </a:r>
          </a:p>
          <a:p>
            <a:pPr marL="12700" marR="508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забывая о том, что патриотизм у каждого формируется индивидуально.</a:t>
            </a:r>
          </a:p>
          <a:p>
            <a:pPr marL="12700" algn="ctr">
              <a:lnSpc>
                <a:spcPct val="100000"/>
              </a:lnSpc>
              <a:spcBef>
                <a:spcPts val="5"/>
              </a:spcBef>
            </a:pPr>
            <a:r>
              <a:rPr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2800" b="1" spc="-4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  <a:endParaRPr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339090" algn="ctr"/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педагогических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условий для развития у младших </a:t>
            </a:r>
            <a:r>
              <a:rPr sz="2000" b="1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20" dirty="0">
                <a:latin typeface="Times New Roman" pitchFamily="18" charset="0"/>
                <a:cs typeface="Times New Roman" pitchFamily="18" charset="0"/>
              </a:rPr>
              <a:t>дошкольников 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ценностного отношения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sz="2000" b="1" spc="-20" dirty="0" err="1" smtClean="0">
                <a:latin typeface="Times New Roman" pitchFamily="18" charset="0"/>
                <a:cs typeface="Times New Roman" pitchFamily="18" charset="0"/>
              </a:rPr>
              <a:t>культуре</a:t>
            </a:r>
            <a:r>
              <a:rPr sz="2000" b="1" spc="-5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000" b="1" spc="-43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традициям своей семьи, </a:t>
            </a:r>
            <a:r>
              <a:rPr sz="2000" b="1" spc="-15" dirty="0">
                <a:latin typeface="Times New Roman" pitchFamily="18" charset="0"/>
                <a:cs typeface="Times New Roman" pitchFamily="18" charset="0"/>
              </a:rPr>
              <a:t>родного города. </a:t>
            </a:r>
            <a:r>
              <a:rPr sz="2000" b="1" spc="5" dirty="0">
                <a:latin typeface="Times New Roman" pitchFamily="18" charset="0"/>
                <a:cs typeface="Times New Roman" pitchFamily="18" charset="0"/>
              </a:rPr>
              <a:t>Воспитания основ </a:t>
            </a:r>
            <a:r>
              <a:rPr sz="2000" b="1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гражданственно-патриотических</a:t>
            </a:r>
            <a:r>
              <a:rPr sz="2000" b="1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" dirty="0" err="1">
                <a:latin typeface="Times New Roman" pitchFamily="18" charset="0"/>
                <a:cs typeface="Times New Roman" pitchFamily="18" charset="0"/>
              </a:rPr>
              <a:t>чувств</a:t>
            </a:r>
            <a:r>
              <a:rPr sz="2000" b="1" spc="-5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2700" marR="339090"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18"/>
            <a:ext cx="9143999" cy="685037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447800" y="304800"/>
            <a:ext cx="73152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2069"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Знакомство с георгиевской ленточкой</a:t>
            </a:r>
            <a:endParaRPr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2" descr="C:\Users\User\Desktop\проект маленькие патриоты\георгиевская лента\20240506_093502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2542" b="6780"/>
          <a:stretch>
            <a:fillRect/>
          </a:stretch>
        </p:blipFill>
        <p:spPr bwMode="auto">
          <a:xfrm rot="5400000">
            <a:off x="-447964" y="1357746"/>
            <a:ext cx="4248727" cy="3048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4100" name="Picture 4" descr="C:\Users\User\Desktop\проект маленькие патриоты\георгиевская лента\20240506_091726.jp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/>
          <a:stretch>
            <a:fillRect/>
          </a:stretch>
        </p:blipFill>
        <p:spPr bwMode="auto">
          <a:xfrm rot="5400000">
            <a:off x="2400300" y="3771900"/>
            <a:ext cx="3352800" cy="25146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4099" name="Picture 3" descr="C:\Users\User\Desktop\проект маленькие патриоты\георгиевская лента\20240506_091958.jpg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 rot="10800000">
            <a:off x="4572000" y="762000"/>
            <a:ext cx="4368800" cy="32766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8801" y="228600"/>
            <a:ext cx="3657600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spc="-3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sz="2800" b="1" spc="-35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Работа</a:t>
            </a:r>
            <a:r>
              <a:rPr sz="2800" b="1" spc="-3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с</a:t>
            </a:r>
            <a:r>
              <a:rPr sz="28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родителями</a:t>
            </a:r>
            <a:r>
              <a:rPr lang="ru-RU" sz="2800" b="1" spc="-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5122" name="Picture 2" descr="C:\Users\User\Desktop\проект маленькие патриоты\родители матрешка\IMG-20240507-WA0022.jpg"/>
          <p:cNvPicPr>
            <a:picLocks noChangeAspect="1" noChangeArrowheads="1"/>
          </p:cNvPicPr>
          <p:nvPr/>
        </p:nvPicPr>
        <p:blipFill>
          <a:blip r:embed="rId2" cstate="print"/>
          <a:srcRect l="9677" t="19355" r="3226"/>
          <a:stretch>
            <a:fillRect/>
          </a:stretch>
        </p:blipFill>
        <p:spPr bwMode="auto">
          <a:xfrm>
            <a:off x="228599" y="914400"/>
            <a:ext cx="4073653" cy="50292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27" name="Picture 3" descr="C:\Users\User\Desktop\проект маленькие патриоты\родители матрешка\IMG-20240507-WA0015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2138" r="9874"/>
          <a:stretch>
            <a:fillRect/>
          </a:stretch>
        </p:blipFill>
        <p:spPr bwMode="auto">
          <a:xfrm>
            <a:off x="4495800" y="1905000"/>
            <a:ext cx="3048000" cy="48114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29" name="Picture 5" descr="C:\Users\User\Desktop\проект маленькие патриоты\стенд\20240507_131637.jpg"/>
          <p:cNvPicPr>
            <a:picLocks noChangeAspect="1" noChangeArrowheads="1"/>
          </p:cNvPicPr>
          <p:nvPr/>
        </p:nvPicPr>
        <p:blipFill>
          <a:blip r:embed="rId4" cstate="print"/>
          <a:srcRect l="49315" t="5479"/>
          <a:stretch>
            <a:fillRect/>
          </a:stretch>
        </p:blipFill>
        <p:spPr bwMode="auto">
          <a:xfrm>
            <a:off x="6858000" y="152399"/>
            <a:ext cx="2135441" cy="29867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проект маленькие патриоты\родители матрешка\IMG-20240502-WA0005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0204" t="16837" r="12245" b="12755"/>
          <a:stretch>
            <a:fillRect/>
          </a:stretch>
        </p:blipFill>
        <p:spPr bwMode="auto">
          <a:xfrm>
            <a:off x="304800" y="533399"/>
            <a:ext cx="4343400" cy="525780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26" name="Picture 2" descr="C:\Users\User\Desktop\проект маленькие патриоты\родители матрешка\IMG-20240502-WA0004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16865" t="21001" r="10542"/>
          <a:stretch>
            <a:fillRect/>
          </a:stretch>
        </p:blipFill>
        <p:spPr bwMode="auto">
          <a:xfrm>
            <a:off x="4876800" y="222758"/>
            <a:ext cx="3810000" cy="432172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2200" y="160401"/>
            <a:ext cx="4434077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10" dirty="0" smtClean="0">
                <a:solidFill>
                  <a:srgbClr val="FF0000"/>
                </a:solidFill>
              </a:rPr>
              <a:t>Танец </a:t>
            </a:r>
            <a:r>
              <a:rPr lang="ru-RU" sz="2800" b="1" spc="-10" dirty="0" smtClean="0">
                <a:solidFill>
                  <a:srgbClr val="FF0000"/>
                </a:solidFill>
              </a:rPr>
              <a:t> с </a:t>
            </a:r>
            <a:r>
              <a:rPr lang="ru-RU" sz="2800" b="1" spc="-10" dirty="0" smtClean="0">
                <a:solidFill>
                  <a:srgbClr val="FF0000"/>
                </a:solidFill>
              </a:rPr>
              <a:t>Матрешками</a:t>
            </a:r>
            <a:endParaRPr sz="2800" b="1" spc="-1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lum bright="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66" t="14445" r="6666" b="10000"/>
          <a:stretch/>
        </p:blipFill>
        <p:spPr>
          <a:xfrm>
            <a:off x="152400" y="3276600"/>
            <a:ext cx="5127812" cy="33528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lum bright="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66" t="16667" r="1667" b="15555"/>
          <a:stretch/>
        </p:blipFill>
        <p:spPr>
          <a:xfrm>
            <a:off x="4124139" y="685800"/>
            <a:ext cx="4985864" cy="28194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lum bright="1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6" t="17778" r="4167"/>
          <a:stretch/>
        </p:blipFill>
        <p:spPr>
          <a:xfrm>
            <a:off x="152400" y="685799"/>
            <a:ext cx="3810000" cy="249504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20240522_184730.jpg"/>
          <p:cNvPicPr>
            <a:picLocks noChangeAspect="1" noChangeArrowheads="1"/>
          </p:cNvPicPr>
          <p:nvPr/>
        </p:nvPicPr>
        <p:blipFill>
          <a:blip r:embed="rId2" cstate="print"/>
          <a:srcRect l="2419" t="4839" b="3226"/>
          <a:stretch>
            <a:fillRect/>
          </a:stretch>
        </p:blipFill>
        <p:spPr bwMode="auto">
          <a:xfrm rot="5400000">
            <a:off x="3295761" y="1123839"/>
            <a:ext cx="6667278" cy="47244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27" name="Picture 3" descr="C:\Users\User\Downloads\IMG-20240522-WA0070.jpg"/>
          <p:cNvPicPr>
            <a:picLocks noChangeAspect="1" noChangeArrowheads="1"/>
          </p:cNvPicPr>
          <p:nvPr/>
        </p:nvPicPr>
        <p:blipFill>
          <a:blip r:embed="rId3" cstate="print"/>
          <a:srcRect b="19903"/>
          <a:stretch>
            <a:fillRect/>
          </a:stretch>
        </p:blipFill>
        <p:spPr bwMode="auto">
          <a:xfrm>
            <a:off x="152400" y="914399"/>
            <a:ext cx="4000500" cy="427237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533400" y="1031259"/>
            <a:ext cx="8458200" cy="32932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езультат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разработанного проекта выбрана с учетом возрастных особенностей детей младшего возраста и объема информации, которая может быть ими воспринята, что положительно повлияло на различные виды деятельности, (игровую, познавательную, художественную, речевую, музыкально-игровую);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отмечалась положительная реакция и эмоциональный отклик детей;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знакомство с разными видами матрешек, дети проявляли интерес и желание играть с ними;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считаю, что удалось достигнуть хороших результатов взаимодействия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 - дети –родители»;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50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% родителей принимали активное участие в реализации проекта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228600"/>
            <a:ext cx="8534400" cy="41857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1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Задачи</a:t>
            </a:r>
            <a:r>
              <a:rPr lang="ru-RU" sz="2800" b="1" spc="-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проекта:</a:t>
            </a:r>
            <a:endParaRPr lang="ru-RU" sz="28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ru-RU" dirty="0" smtClean="0">
              <a:latin typeface="Times New Roman"/>
              <a:cs typeface="Times New Roman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Воспитывать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любовь к семье, детскому саду и родному городу;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Формировать бережное отношения к природе и всему живому;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 Воспитывать уважения к труду взрослых;</a:t>
            </a:r>
          </a:p>
          <a:p>
            <a:r>
              <a:rPr lang="ru-RU" sz="2000" b="1" spc="-2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spc="-20" dirty="0" smtClean="0">
                <a:latin typeface="Times New Roman" pitchFamily="18" charset="0"/>
                <a:cs typeface="Times New Roman" pitchFamily="18" charset="0"/>
              </a:rPr>
              <a:t>. Познакомить</a:t>
            </a:r>
            <a:r>
              <a:rPr lang="ru-RU" sz="2000" b="1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spc="-1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spc="-10" dirty="0" smtClean="0">
                <a:latin typeface="Times New Roman" pitchFamily="18" charset="0"/>
                <a:cs typeface="Times New Roman" pitchFamily="18" charset="0"/>
              </a:rPr>
              <a:t> символами России; народной игрушкой Матрешкой;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 Воспитывать бережное отношение к игрушке и заботу о ней;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6. Познакомить с содержанием игр с матрешками, возможностью использования их в разных видах детской деятельности;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7.Развивать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творческие и познавательные способности; речевые умения и мелкую моторику рук;</a:t>
            </a:r>
            <a:endParaRPr lang="ru-RU" sz="2000" b="1" spc="-5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spc="-5" dirty="0" smtClean="0">
                <a:latin typeface="Times New Roman" pitchFamily="18" charset="0"/>
                <a:cs typeface="Times New Roman" pitchFamily="18" charset="0"/>
              </a:rPr>
              <a:t>8. Способствовать </a:t>
            </a:r>
            <a:r>
              <a:rPr lang="ru-RU" sz="2000" b="1" spc="-10" dirty="0" smtClean="0">
                <a:latin typeface="Times New Roman" pitchFamily="18" charset="0"/>
                <a:cs typeface="Times New Roman" pitchFamily="18" charset="0"/>
              </a:rPr>
              <a:t>активному вовлечению </a:t>
            </a:r>
            <a:r>
              <a:rPr lang="ru-RU" sz="2000" b="1" spc="-5" dirty="0" smtClean="0">
                <a:latin typeface="Times New Roman" pitchFamily="18" charset="0"/>
                <a:cs typeface="Times New Roman" pitchFamily="18" charset="0"/>
              </a:rPr>
              <a:t>родителей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совместную </a:t>
            </a:r>
            <a:r>
              <a:rPr lang="ru-RU" sz="2000" b="1" spc="-43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ru-RU" sz="2000" b="1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spc="-25" dirty="0" smtClean="0">
                <a:latin typeface="Times New Roman" pitchFamily="18" charset="0"/>
                <a:cs typeface="Times New Roman" pitchFamily="18" charset="0"/>
              </a:rPr>
              <a:t>ребенком</a:t>
            </a:r>
            <a:r>
              <a:rPr lang="ru-RU" sz="2000" b="1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условиях</a:t>
            </a:r>
            <a:r>
              <a:rPr lang="ru-RU" sz="2000" b="1" spc="-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" dirty="0" smtClean="0">
                <a:latin typeface="Times New Roman" pitchFamily="18" charset="0"/>
                <a:cs typeface="Times New Roman" pitchFamily="18" charset="0"/>
              </a:rPr>
              <a:t>семьи</a:t>
            </a:r>
            <a:r>
              <a:rPr lang="ru-RU" sz="2000" b="1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5" dirty="0" smtClean="0">
                <a:latin typeface="Times New Roman" pitchFamily="18" charset="0"/>
                <a:cs typeface="Times New Roman" pitchFamily="18" charset="0"/>
              </a:rPr>
              <a:t>детского</a:t>
            </a:r>
            <a:r>
              <a:rPr lang="ru-RU" sz="2000" b="1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5" dirty="0" smtClean="0">
                <a:latin typeface="Times New Roman" pitchFamily="18" charset="0"/>
                <a:cs typeface="Times New Roman" pitchFamily="18" charset="0"/>
              </a:rPr>
              <a:t>сада.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152400"/>
            <a:ext cx="8458200" cy="43518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2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</a:t>
            </a:r>
            <a:r>
              <a:rPr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spc="-5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sz="2800" b="1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1445" indent="-119380" algn="ctr">
              <a:tabLst>
                <a:tab pos="132080" algn="l"/>
              </a:tabLst>
            </a:pP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2000" b="1" dirty="0" err="1" smtClean="0">
                <a:latin typeface="Times New Roman" pitchFamily="18" charset="0"/>
                <a:cs typeface="Times New Roman" pitchFamily="18" charset="0"/>
              </a:rPr>
              <a:t>ети</a:t>
            </a:r>
            <a:r>
              <a:rPr sz="2000" b="1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 smtClean="0">
                <a:latin typeface="Times New Roman" pitchFamily="18" charset="0"/>
                <a:cs typeface="Times New Roman" pitchFamily="18" charset="0"/>
              </a:rPr>
              <a:t> первой младшей группы</a:t>
            </a:r>
            <a:r>
              <a:rPr lang="ru-RU" sz="2000" b="1" spc="-35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000" b="1" dirty="0" err="1" smtClean="0">
                <a:latin typeface="Times New Roman" pitchFamily="18" charset="0"/>
                <a:cs typeface="Times New Roman" pitchFamily="18" charset="0"/>
              </a:rPr>
              <a:t>оспитател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и,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000" b="1" spc="-15" dirty="0" err="1" smtClean="0">
                <a:latin typeface="Times New Roman" pitchFamily="18" charset="0"/>
                <a:cs typeface="Times New Roman" pitchFamily="18" charset="0"/>
              </a:rPr>
              <a:t>одители</a:t>
            </a:r>
            <a:r>
              <a:rPr lang="ru-RU" sz="2000" b="1" spc="-15" dirty="0" smtClean="0">
                <a:latin typeface="Times New Roman" pitchFamily="18" charset="0"/>
                <a:cs typeface="Times New Roman" pitchFamily="18" charset="0"/>
              </a:rPr>
              <a:t>, муз. работник</a:t>
            </a:r>
            <a:r>
              <a:rPr sz="2000" b="1" spc="-15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sz="2000" b="1" dirty="0">
              <a:latin typeface="Times New Roman" pitchFamily="18" charset="0"/>
              <a:cs typeface="Times New Roman" pitchFamily="18" charset="0"/>
            </a:endParaRPr>
          </a:p>
          <a:p>
            <a:pPr marL="12700" algn="ctr"/>
            <a:r>
              <a:rPr sz="2800" b="1" spc="-15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Тип</a:t>
            </a:r>
            <a:r>
              <a:rPr sz="2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spc="-5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800" b="1" spc="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algn="ctr"/>
            <a:r>
              <a:rPr sz="2000" b="1" spc="-10" dirty="0" err="1" smtClean="0">
                <a:latin typeface="Times New Roman" pitchFamily="18" charset="0"/>
                <a:cs typeface="Times New Roman" pitchFamily="18" charset="0"/>
              </a:rPr>
              <a:t>познавательно-речевой</a:t>
            </a: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2000" b="1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" dirty="0" err="1">
                <a:latin typeface="Times New Roman" pitchFamily="18" charset="0"/>
                <a:cs typeface="Times New Roman" pitchFamily="18" charset="0"/>
              </a:rPr>
              <a:t>творческий</a:t>
            </a:r>
            <a:r>
              <a:rPr sz="2000" b="1" spc="-5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spc="-5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Предполагаемый результат: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заинтересованность детей русской народной игрушкой «Матрешкой», проявление их познавательной активности;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приобретение детьми навыков пользования игрушкой и различными способами игр с матрешкой;</a:t>
            </a:r>
          </a:p>
          <a:p>
            <a:pPr algn="ctr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улучшение работы по взаимодействию с родителями, активизация позиции родителей как участников педагогического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процесса детского сада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endParaRPr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" y="0"/>
            <a:ext cx="9136379" cy="684275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4800" y="211073"/>
            <a:ext cx="8581643" cy="302903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417195" algn="ctr">
              <a:lnSpc>
                <a:spcPct val="100000"/>
              </a:lnSpc>
              <a:spcBef>
                <a:spcPts val="100"/>
              </a:spcBef>
            </a:pPr>
            <a:r>
              <a:rPr sz="2800" b="1" i="1" spc="-15" dirty="0">
                <a:latin typeface="Times New Roman"/>
                <a:cs typeface="Times New Roman"/>
              </a:rPr>
              <a:t>Любовь</a:t>
            </a:r>
            <a:r>
              <a:rPr sz="2800" b="1" i="1" spc="-5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к</a:t>
            </a:r>
            <a:r>
              <a:rPr sz="2800" b="1" i="1" spc="-5" dirty="0">
                <a:latin typeface="Times New Roman"/>
                <a:cs typeface="Times New Roman"/>
              </a:rPr>
              <a:t> </a:t>
            </a:r>
            <a:r>
              <a:rPr sz="2800" b="1" i="1" spc="-20" dirty="0">
                <a:latin typeface="Times New Roman"/>
                <a:cs typeface="Times New Roman"/>
              </a:rPr>
              <a:t>родному</a:t>
            </a:r>
            <a:r>
              <a:rPr sz="2800" b="1" i="1" spc="-5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краю,</a:t>
            </a:r>
            <a:r>
              <a:rPr sz="2800" b="1" i="1" spc="-10" dirty="0">
                <a:latin typeface="Times New Roman"/>
                <a:cs typeface="Times New Roman"/>
              </a:rPr>
              <a:t> родной</a:t>
            </a:r>
            <a:r>
              <a:rPr sz="2800" b="1" i="1" dirty="0">
                <a:latin typeface="Times New Roman"/>
                <a:cs typeface="Times New Roman"/>
              </a:rPr>
              <a:t> </a:t>
            </a:r>
            <a:r>
              <a:rPr sz="2800" b="1" i="1" spc="-25" dirty="0">
                <a:latin typeface="Times New Roman"/>
                <a:cs typeface="Times New Roman"/>
              </a:rPr>
              <a:t>культуре,</a:t>
            </a:r>
            <a:r>
              <a:rPr sz="2800" b="1" i="1" spc="-5" dirty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родной </a:t>
            </a:r>
            <a:r>
              <a:rPr sz="2800" b="1" i="1" spc="-5" dirty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речи</a:t>
            </a:r>
            <a:r>
              <a:rPr sz="2800" b="1" i="1" spc="-5" dirty="0">
                <a:latin typeface="Times New Roman"/>
                <a:cs typeface="Times New Roman"/>
              </a:rPr>
              <a:t> </a:t>
            </a:r>
            <a:r>
              <a:rPr sz="2800" b="1" i="1" spc="-15" dirty="0">
                <a:latin typeface="Times New Roman"/>
                <a:cs typeface="Times New Roman"/>
              </a:rPr>
              <a:t>начинается</a:t>
            </a:r>
            <a:r>
              <a:rPr sz="2800" b="1" i="1" dirty="0">
                <a:latin typeface="Times New Roman"/>
                <a:cs typeface="Times New Roman"/>
              </a:rPr>
              <a:t> с</a:t>
            </a:r>
            <a:r>
              <a:rPr sz="2800" b="1" i="1" spc="-10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малого</a:t>
            </a:r>
            <a:r>
              <a:rPr sz="2800" b="1" i="1" spc="35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— с</a:t>
            </a:r>
            <a:r>
              <a:rPr sz="2800" b="1" i="1" spc="-15" dirty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любви</a:t>
            </a:r>
            <a:r>
              <a:rPr sz="2800" b="1" i="1" dirty="0">
                <a:latin typeface="Times New Roman"/>
                <a:cs typeface="Times New Roman"/>
              </a:rPr>
              <a:t> к</a:t>
            </a:r>
            <a:r>
              <a:rPr sz="2800" b="1" i="1" spc="5" dirty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своей </a:t>
            </a:r>
            <a:r>
              <a:rPr sz="2800" b="1" i="1" spc="-20" dirty="0">
                <a:latin typeface="Times New Roman"/>
                <a:cs typeface="Times New Roman"/>
              </a:rPr>
              <a:t>семье, </a:t>
            </a:r>
            <a:r>
              <a:rPr sz="2800" b="1" i="1" spc="-585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к</a:t>
            </a:r>
            <a:r>
              <a:rPr sz="2800" b="1" i="1" spc="5" dirty="0">
                <a:latin typeface="Times New Roman"/>
                <a:cs typeface="Times New Roman"/>
              </a:rPr>
              <a:t> </a:t>
            </a:r>
            <a:r>
              <a:rPr sz="2800" b="1" i="1" spc="-20" dirty="0">
                <a:latin typeface="Times New Roman"/>
                <a:cs typeface="Times New Roman"/>
              </a:rPr>
              <a:t>своему </a:t>
            </a:r>
            <a:r>
              <a:rPr sz="2800" b="1" i="1" spc="-30" dirty="0">
                <a:latin typeface="Times New Roman"/>
                <a:cs typeface="Times New Roman"/>
              </a:rPr>
              <a:t>жилищу,</a:t>
            </a:r>
            <a:r>
              <a:rPr sz="2800" b="1" i="1" spc="5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к </a:t>
            </a:r>
            <a:r>
              <a:rPr sz="2800" b="1" i="1" spc="-20" dirty="0">
                <a:latin typeface="Times New Roman"/>
                <a:cs typeface="Times New Roman"/>
              </a:rPr>
              <a:t>своему</a:t>
            </a:r>
            <a:r>
              <a:rPr sz="2800" b="1" i="1" spc="-10" dirty="0">
                <a:latin typeface="Times New Roman"/>
                <a:cs typeface="Times New Roman"/>
              </a:rPr>
              <a:t> </a:t>
            </a:r>
            <a:r>
              <a:rPr sz="2800" b="1" i="1" spc="-30" dirty="0">
                <a:latin typeface="Times New Roman"/>
                <a:cs typeface="Times New Roman"/>
              </a:rPr>
              <a:t>детскому</a:t>
            </a:r>
            <a:r>
              <a:rPr sz="2800" b="1" i="1" spc="10" dirty="0">
                <a:latin typeface="Times New Roman"/>
                <a:cs typeface="Times New Roman"/>
              </a:rPr>
              <a:t> </a:t>
            </a:r>
            <a:r>
              <a:rPr sz="2800" b="1" i="1" spc="-55" dirty="0">
                <a:latin typeface="Times New Roman"/>
                <a:cs typeface="Times New Roman"/>
              </a:rPr>
              <a:t>саду.</a:t>
            </a:r>
            <a:endParaRPr sz="2800" b="1" dirty="0">
              <a:latin typeface="Times New Roman"/>
              <a:cs typeface="Times New Roman"/>
            </a:endParaRPr>
          </a:p>
          <a:p>
            <a:pPr marL="12700" marR="576580" algn="ctr">
              <a:lnSpc>
                <a:spcPct val="100000"/>
              </a:lnSpc>
            </a:pPr>
            <a:r>
              <a:rPr sz="2800" b="1" i="1" spc="-5" dirty="0">
                <a:latin typeface="Times New Roman"/>
                <a:cs typeface="Times New Roman"/>
              </a:rPr>
              <a:t>Постепенно</a:t>
            </a:r>
            <a:r>
              <a:rPr sz="2800" b="1" i="1" spc="-10" dirty="0">
                <a:latin typeface="Times New Roman"/>
                <a:cs typeface="Times New Roman"/>
              </a:rPr>
              <a:t> </a:t>
            </a:r>
            <a:r>
              <a:rPr sz="2800" b="1" i="1" spc="-5" dirty="0">
                <a:latin typeface="Times New Roman"/>
                <a:cs typeface="Times New Roman"/>
              </a:rPr>
              <a:t>расширяясь,</a:t>
            </a:r>
            <a:r>
              <a:rPr sz="2800" b="1" i="1" spc="-15" dirty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эта</a:t>
            </a:r>
            <a:r>
              <a:rPr sz="2800" b="1" i="1" spc="10" dirty="0">
                <a:latin typeface="Times New Roman"/>
                <a:cs typeface="Times New Roman"/>
              </a:rPr>
              <a:t> </a:t>
            </a:r>
            <a:r>
              <a:rPr sz="2800" b="1" i="1" spc="-15" dirty="0">
                <a:latin typeface="Times New Roman"/>
                <a:cs typeface="Times New Roman"/>
              </a:rPr>
              <a:t>любовь</a:t>
            </a:r>
            <a:r>
              <a:rPr sz="2800" b="1" i="1" spc="-5" dirty="0">
                <a:latin typeface="Times New Roman"/>
                <a:cs typeface="Times New Roman"/>
              </a:rPr>
              <a:t> </a:t>
            </a:r>
            <a:r>
              <a:rPr sz="2800" b="1" i="1" spc="-15" dirty="0">
                <a:latin typeface="Times New Roman"/>
                <a:cs typeface="Times New Roman"/>
              </a:rPr>
              <a:t>переходит </a:t>
            </a:r>
            <a:r>
              <a:rPr sz="2800" b="1" i="1" dirty="0">
                <a:latin typeface="Times New Roman"/>
                <a:cs typeface="Times New Roman"/>
              </a:rPr>
              <a:t>в </a:t>
            </a:r>
            <a:r>
              <a:rPr sz="2800" b="1" i="1" spc="-585" dirty="0">
                <a:latin typeface="Times New Roman"/>
                <a:cs typeface="Times New Roman"/>
              </a:rPr>
              <a:t> </a:t>
            </a:r>
            <a:r>
              <a:rPr sz="2800" b="1" i="1" spc="-15" dirty="0">
                <a:latin typeface="Times New Roman"/>
                <a:cs typeface="Times New Roman"/>
              </a:rPr>
              <a:t>любовь</a:t>
            </a:r>
            <a:r>
              <a:rPr sz="2800" b="1" i="1" spc="-5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к </a:t>
            </a:r>
            <a:r>
              <a:rPr sz="2800" b="1" i="1" spc="-20" dirty="0">
                <a:latin typeface="Times New Roman"/>
                <a:cs typeface="Times New Roman"/>
              </a:rPr>
              <a:t>Родине, </a:t>
            </a:r>
            <a:r>
              <a:rPr sz="2800" b="1" i="1" dirty="0">
                <a:latin typeface="Times New Roman"/>
                <a:cs typeface="Times New Roman"/>
              </a:rPr>
              <a:t>её</a:t>
            </a:r>
            <a:r>
              <a:rPr sz="2800" b="1" i="1" spc="-10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истории,</a:t>
            </a:r>
            <a:r>
              <a:rPr sz="2800" b="1" i="1" spc="5" dirty="0">
                <a:latin typeface="Times New Roman"/>
                <a:cs typeface="Times New Roman"/>
              </a:rPr>
              <a:t> </a:t>
            </a:r>
            <a:r>
              <a:rPr sz="2800" b="1" i="1" spc="-15" dirty="0">
                <a:latin typeface="Times New Roman"/>
                <a:cs typeface="Times New Roman"/>
              </a:rPr>
              <a:t>прошлому</a:t>
            </a:r>
            <a:r>
              <a:rPr sz="2800" b="1" i="1" spc="5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и</a:t>
            </a:r>
            <a:endParaRPr sz="2800" b="1" dirty="0"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</a:pPr>
            <a:r>
              <a:rPr sz="2800" b="1" i="1" spc="-20" dirty="0">
                <a:latin typeface="Times New Roman"/>
                <a:cs typeface="Times New Roman"/>
              </a:rPr>
              <a:t>настоящему,</a:t>
            </a:r>
            <a:r>
              <a:rPr sz="2800" b="1" i="1" dirty="0">
                <a:latin typeface="Times New Roman"/>
                <a:cs typeface="Times New Roman"/>
              </a:rPr>
              <a:t> </a:t>
            </a:r>
            <a:r>
              <a:rPr sz="2800" b="1" i="1" spc="-50" dirty="0">
                <a:latin typeface="Times New Roman"/>
                <a:cs typeface="Times New Roman"/>
              </a:rPr>
              <a:t>ко</a:t>
            </a:r>
            <a:r>
              <a:rPr sz="2800" b="1" i="1" dirty="0">
                <a:latin typeface="Times New Roman"/>
                <a:cs typeface="Times New Roman"/>
              </a:rPr>
              <a:t> </a:t>
            </a:r>
            <a:r>
              <a:rPr sz="2800" b="1" i="1" spc="-30" dirty="0">
                <a:latin typeface="Times New Roman"/>
                <a:cs typeface="Times New Roman"/>
              </a:rPr>
              <a:t>всему</a:t>
            </a:r>
            <a:r>
              <a:rPr sz="2800" b="1" i="1" spc="-10" dirty="0">
                <a:latin typeface="Times New Roman"/>
                <a:cs typeface="Times New Roman"/>
              </a:rPr>
              <a:t> </a:t>
            </a:r>
            <a:r>
              <a:rPr sz="2800" b="1" i="1" spc="-25" dirty="0">
                <a:latin typeface="Times New Roman"/>
                <a:cs typeface="Times New Roman"/>
              </a:rPr>
              <a:t>человечеству.</a:t>
            </a:r>
            <a:endParaRPr sz="2800" b="1" dirty="0">
              <a:latin typeface="Times New Roman"/>
              <a:cs typeface="Times New Roman"/>
            </a:endParaRPr>
          </a:p>
          <a:p>
            <a:pPr marL="5312410" algn="ctr">
              <a:lnSpc>
                <a:spcPct val="100000"/>
              </a:lnSpc>
            </a:pPr>
            <a:r>
              <a:rPr sz="2800" b="1" spc="-5" dirty="0">
                <a:latin typeface="Times New Roman"/>
                <a:cs typeface="Times New Roman"/>
              </a:rPr>
              <a:t>Д.</a:t>
            </a:r>
            <a:r>
              <a:rPr sz="2800" b="1" spc="-5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С.</a:t>
            </a:r>
            <a:r>
              <a:rPr sz="2800" b="1" spc="-40" dirty="0">
                <a:latin typeface="Times New Roman"/>
                <a:cs typeface="Times New Roman"/>
              </a:rPr>
              <a:t> </a:t>
            </a:r>
            <a:r>
              <a:rPr sz="2800" b="1" spc="-20" dirty="0">
                <a:latin typeface="Times New Roman"/>
                <a:cs typeface="Times New Roman"/>
              </a:rPr>
              <a:t>Лихачев</a:t>
            </a:r>
            <a:endParaRPr sz="2800" b="1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>
            <a:lum bright="20000" contrast="16000"/>
          </a:blip>
          <a:srcRect b="12000"/>
          <a:stretch>
            <a:fillRect/>
          </a:stretch>
        </p:blipFill>
        <p:spPr>
          <a:xfrm>
            <a:off x="304800" y="2819400"/>
            <a:ext cx="4724400" cy="381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76399" y="222961"/>
            <a:ext cx="6019801" cy="45212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1329690" algn="l"/>
              </a:tabLst>
            </a:pPr>
            <a:r>
              <a:rPr lang="ru-RU" sz="2800" b="1" spc="-60" dirty="0" smtClean="0">
                <a:solidFill>
                  <a:srgbClr val="FF0000"/>
                </a:solidFill>
              </a:rPr>
              <a:t>«Вот моя улица, вот мой дом родной»</a:t>
            </a:r>
            <a:endParaRPr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027" name="Picture 3" descr="C:\Users\User\Desktop\проект маленькие патриоты\мой дом моя улица\20240507_091505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6383" t="8511" r="4255" b="12766"/>
          <a:stretch>
            <a:fillRect/>
          </a:stretch>
        </p:blipFill>
        <p:spPr bwMode="auto">
          <a:xfrm>
            <a:off x="457200" y="990600"/>
            <a:ext cx="8534398" cy="57912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роект маленькие патриоты\мой дом моя улица\20240507_091004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1864" t="7890" r="2703" b="15067"/>
          <a:stretch>
            <a:fillRect/>
          </a:stretch>
        </p:blipFill>
        <p:spPr bwMode="auto">
          <a:xfrm>
            <a:off x="3505200" y="152400"/>
            <a:ext cx="5418559" cy="328076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28" name="Picture 4" descr="C:\Users\User\Desktop\проект маленькие патриоты\мой дом моя улица\20240507_091218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t="15666" b="23305"/>
          <a:stretch>
            <a:fillRect/>
          </a:stretch>
        </p:blipFill>
        <p:spPr bwMode="auto">
          <a:xfrm>
            <a:off x="228599" y="3124200"/>
            <a:ext cx="7001381" cy="35052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rcRect l="833" t="211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4191000" cy="87524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5" dirty="0" smtClean="0">
                <a:solidFill>
                  <a:srgbClr val="FF0000"/>
                </a:solidFill>
              </a:rPr>
              <a:t>«Знакомство с народной </a:t>
            </a:r>
            <a:br>
              <a:rPr lang="ru-RU" sz="2800" b="1" spc="-5" dirty="0" smtClean="0">
                <a:solidFill>
                  <a:srgbClr val="FF0000"/>
                </a:solidFill>
              </a:rPr>
            </a:br>
            <a:r>
              <a:rPr lang="ru-RU" sz="2800" b="1" spc="-5" dirty="0" smtClean="0">
                <a:solidFill>
                  <a:srgbClr val="FF0000"/>
                </a:solidFill>
              </a:rPr>
              <a:t>игрушкой Матрешкой»</a:t>
            </a:r>
            <a:endParaRPr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 descr="C:\Users\User\Desktop\проект маленькие патриоты\беседа\20240422_090917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20581" t="4228" r="3846" b="2564"/>
          <a:stretch>
            <a:fillRect/>
          </a:stretch>
        </p:blipFill>
        <p:spPr bwMode="auto">
          <a:xfrm>
            <a:off x="152400" y="1752600"/>
            <a:ext cx="4777945" cy="44196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2052" name="Picture 4" descr="C:\Users\User\Desktop\проект маленькие патриоты\беседа\20240422_091045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10077" t="2326"/>
          <a:stretch>
            <a:fillRect/>
          </a:stretch>
        </p:blipFill>
        <p:spPr bwMode="auto">
          <a:xfrm>
            <a:off x="5105400" y="838200"/>
            <a:ext cx="3928533" cy="32004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18"/>
            <a:ext cx="9143999" cy="6850378"/>
          </a:xfrm>
          <a:prstGeom prst="rect">
            <a:avLst/>
          </a:prstGeom>
        </p:spPr>
      </p:pic>
      <p:pic>
        <p:nvPicPr>
          <p:cNvPr id="2051" name="Picture 3" descr="C:\Users\User\Desktop\проект маленькие патриоты\беседа\20240422_090502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9016" t="12022" r="7606" b="34149"/>
          <a:stretch>
            <a:fillRect/>
          </a:stretch>
        </p:blipFill>
        <p:spPr bwMode="auto">
          <a:xfrm>
            <a:off x="218661" y="206141"/>
            <a:ext cx="8544339" cy="413725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671</TotalTime>
  <Words>540</Words>
  <Application>Microsoft Office PowerPoint</Application>
  <PresentationFormat>Экран (4:3)</PresentationFormat>
  <Paragraphs>62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Слайд 1</vt:lpstr>
      <vt:lpstr>Слайд 2</vt:lpstr>
      <vt:lpstr>Слайд 3</vt:lpstr>
      <vt:lpstr>Слайд 4</vt:lpstr>
      <vt:lpstr>Слайд 5</vt:lpstr>
      <vt:lpstr>«Вот моя улица, вот мой дом родной»</vt:lpstr>
      <vt:lpstr>Слайд 7</vt:lpstr>
      <vt:lpstr>«Знакомство с народной  игрушкой Матрешкой»</vt:lpstr>
      <vt:lpstr>Слайд 9</vt:lpstr>
      <vt:lpstr>Слайд 10</vt:lpstr>
      <vt:lpstr>Слайд 11</vt:lpstr>
      <vt:lpstr>Слайд 12</vt:lpstr>
      <vt:lpstr>«Салют»</vt:lpstr>
      <vt:lpstr>Слайд 14</vt:lpstr>
      <vt:lpstr>Слайд 15</vt:lpstr>
      <vt:lpstr>Флаг России Белый цвет- берёзка.  Синий – неба цвет,   Красная полоска –  Солнечный рассвет.</vt:lpstr>
      <vt:lpstr>Слайд 17</vt:lpstr>
      <vt:lpstr>Слайд 18</vt:lpstr>
      <vt:lpstr>Слайд 19</vt:lpstr>
      <vt:lpstr>Слайд 20</vt:lpstr>
      <vt:lpstr>  Работа с родителями </vt:lpstr>
      <vt:lpstr>Слайд 22</vt:lpstr>
      <vt:lpstr>Танец  с Матрешками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61</cp:revision>
  <dcterms:created xsi:type="dcterms:W3CDTF">2024-05-10T06:17:04Z</dcterms:created>
  <dcterms:modified xsi:type="dcterms:W3CDTF">2024-05-22T16:58:13Z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2023-03-11T00:00:00Z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2024-05-10T00:00:00Z</vt:filetime>
  </property>
</Properties>
</file>